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86" r:id="rId2"/>
    <p:sldId id="28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5" r:id="rId31"/>
    <p:sldId id="28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rgbClr val="FFF200"/>
            </a:gs>
            <a:gs pos="33000">
              <a:srgbClr val="FF7A00"/>
            </a:gs>
            <a:gs pos="6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7982272" cy="3474720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000" dirty="0">
                <a:solidFill>
                  <a:srgbClr val="002060"/>
                </a:solidFill>
              </a:rPr>
              <a:t>Комитет по </a:t>
            </a:r>
            <a:r>
              <a:rPr lang="ru-RU" sz="2000" dirty="0" smtClean="0">
                <a:solidFill>
                  <a:srgbClr val="002060"/>
                </a:solidFill>
              </a:rPr>
              <a:t>образованию                                                   </a:t>
            </a:r>
            <a:r>
              <a:rPr lang="ru-RU" sz="2000" dirty="0" smtClean="0">
                <a:solidFill>
                  <a:srgbClr val="002060"/>
                </a:solidFill>
              </a:rPr>
              <a:t>Администрация </a:t>
            </a:r>
            <a:r>
              <a:rPr lang="ru-RU" sz="2000" dirty="0" smtClean="0">
                <a:solidFill>
                  <a:srgbClr val="002060"/>
                </a:solidFill>
              </a:rPr>
              <a:t>Городского округа </a:t>
            </a:r>
            <a:r>
              <a:rPr lang="ru-RU" sz="2000" dirty="0" smtClean="0">
                <a:solidFill>
                  <a:srgbClr val="002060"/>
                </a:solidFill>
              </a:rPr>
              <a:t>Подольск</a:t>
            </a:r>
            <a:endParaRPr lang="ru-RU" sz="2000" dirty="0">
              <a:solidFill>
                <a:srgbClr val="002060"/>
              </a:solidFill>
            </a:endParaRPr>
          </a:p>
          <a:p>
            <a:pPr marL="45720" indent="0" algn="ct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4572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Городское </a:t>
            </a:r>
            <a:r>
              <a:rPr lang="ru-RU" dirty="0" smtClean="0">
                <a:solidFill>
                  <a:srgbClr val="002060"/>
                </a:solidFill>
              </a:rPr>
              <a:t>методическое объединение воспитателей младших групп северной территориальной зоны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2708920"/>
            <a:ext cx="7334200" cy="2825980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Деловая игра для педагогов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400" dirty="0" smtClean="0">
                <a:solidFill>
                  <a:srgbClr val="C00000"/>
                </a:solidFill>
              </a:rPr>
              <a:t>«В гостях у сказки</a:t>
            </a:r>
            <a:r>
              <a:rPr lang="ru-RU" sz="4400" b="0" dirty="0" smtClean="0">
                <a:solidFill>
                  <a:srgbClr val="C00000"/>
                </a:solidFill>
              </a:rPr>
              <a:t>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400" dirty="0" smtClean="0">
                <a:solidFill>
                  <a:srgbClr val="002060"/>
                </a:solidFill>
              </a:rPr>
              <a:t>Воспитатель МДОУ №28 «Петушок»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Чистова Светлана Николаевна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6702" y="692696"/>
            <a:ext cx="67746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Сказка о </a:t>
            </a:r>
            <a:r>
              <a:rPr lang="ru-RU" sz="4000" dirty="0" smtClean="0">
                <a:solidFill>
                  <a:srgbClr val="002060"/>
                </a:solidFill>
              </a:rPr>
              <a:t>лисе-проводнике</a:t>
            </a:r>
            <a:r>
              <a:rPr lang="ru-RU" sz="4000" dirty="0">
                <a:solidFill>
                  <a:srgbClr val="002060"/>
                </a:solidFill>
              </a:rPr>
              <a:t>?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" t="5714" r="3060" b="5714"/>
          <a:stretch/>
        </p:blipFill>
        <p:spPr bwMode="auto">
          <a:xfrm>
            <a:off x="1331640" y="1988840"/>
            <a:ext cx="662473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22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5282" y="692696"/>
            <a:ext cx="74574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</a:rPr>
              <a:t>Сказка о похищении ребенка?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t="4395" r="4124" b="4775"/>
          <a:stretch/>
        </p:blipFill>
        <p:spPr bwMode="auto">
          <a:xfrm>
            <a:off x="1475656" y="1988840"/>
            <a:ext cx="6408712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22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83968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</a:rPr>
              <a:t>Сказка о захвате чужого </a:t>
            </a:r>
            <a:r>
              <a:rPr lang="ru-RU" sz="4000" dirty="0" smtClean="0">
                <a:solidFill>
                  <a:srgbClr val="002060"/>
                </a:solidFill>
              </a:rPr>
              <a:t>жилища</a:t>
            </a:r>
            <a:r>
              <a:rPr lang="ru-RU" sz="4000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684076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22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92696"/>
            <a:ext cx="7402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</a:rPr>
              <a:t>Сказка о больших трусишках?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88840"/>
            <a:ext cx="5112568" cy="441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22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2965" y="620688"/>
            <a:ext cx="74261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002060"/>
                </a:solidFill>
              </a:rPr>
              <a:t>Третий тур </a:t>
            </a:r>
            <a:endParaRPr lang="ru-RU" sz="4400" b="1" i="1" dirty="0" smtClean="0">
              <a:solidFill>
                <a:srgbClr val="002060"/>
              </a:solidFill>
            </a:endParaRPr>
          </a:p>
          <a:p>
            <a:r>
              <a:rPr lang="ru-RU" sz="4400" b="1" i="1" dirty="0" smtClean="0">
                <a:solidFill>
                  <a:srgbClr val="FF0000"/>
                </a:solidFill>
              </a:rPr>
              <a:t>«</a:t>
            </a:r>
            <a:r>
              <a:rPr lang="ru-RU" sz="4400" b="1" i="1" dirty="0">
                <a:solidFill>
                  <a:srgbClr val="FF0000"/>
                </a:solidFill>
              </a:rPr>
              <a:t>Какие бывают </a:t>
            </a:r>
            <a:r>
              <a:rPr lang="ru-RU" sz="4400" b="1" i="1" dirty="0" smtClean="0">
                <a:solidFill>
                  <a:srgbClr val="FF0000"/>
                </a:solidFill>
              </a:rPr>
              <a:t>сказки</a:t>
            </a:r>
            <a:r>
              <a:rPr lang="ru-RU" sz="4400" b="1" i="1" dirty="0">
                <a:solidFill>
                  <a:srgbClr val="FF0000"/>
                </a:solidFill>
              </a:rPr>
              <a:t>?» 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1" b="4764"/>
          <a:stretch/>
        </p:blipFill>
        <p:spPr bwMode="auto">
          <a:xfrm>
            <a:off x="4716017" y="3501008"/>
            <a:ext cx="3713050" cy="28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367240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22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92696"/>
            <a:ext cx="8676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Какие сказки помогут показать, как дружба помогает победить </a:t>
            </a:r>
            <a:r>
              <a:rPr lang="ru-RU" sz="4000" dirty="0" smtClean="0">
                <a:solidFill>
                  <a:srgbClr val="002060"/>
                </a:solidFill>
              </a:rPr>
              <a:t>зло?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3005863" cy="3607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96952"/>
            <a:ext cx="3168352" cy="3567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22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9187" y="692696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Как </a:t>
            </a:r>
            <a:r>
              <a:rPr lang="ru-RU" sz="4000" dirty="0">
                <a:solidFill>
                  <a:srgbClr val="002060"/>
                </a:solidFill>
              </a:rPr>
              <a:t>добрые и миролюбивые побеждают злых и </a:t>
            </a:r>
            <a:r>
              <a:rPr lang="ru-RU" sz="4000" dirty="0" smtClean="0">
                <a:solidFill>
                  <a:srgbClr val="002060"/>
                </a:solidFill>
              </a:rPr>
              <a:t>коварных?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27998"/>
            <a:ext cx="327918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2896"/>
            <a:ext cx="3736019" cy="415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22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17" y="1628800"/>
            <a:ext cx="331236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692696"/>
            <a:ext cx="78518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</a:rPr>
              <a:t>В каких </a:t>
            </a:r>
            <a:r>
              <a:rPr lang="ru-RU" sz="4000" dirty="0" smtClean="0">
                <a:solidFill>
                  <a:srgbClr val="002060"/>
                </a:solidFill>
              </a:rPr>
              <a:t>сказках </a:t>
            </a:r>
            <a:r>
              <a:rPr lang="ru-RU" sz="4000" dirty="0">
                <a:solidFill>
                  <a:srgbClr val="002060"/>
                </a:solidFill>
              </a:rPr>
              <a:t>зло наказуемо?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52936"/>
            <a:ext cx="3710290" cy="371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22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Какие сказки учат детей жить </a:t>
            </a:r>
            <a:r>
              <a:rPr lang="ru-RU" sz="4000" dirty="0" smtClean="0">
                <a:solidFill>
                  <a:srgbClr val="002060"/>
                </a:solidFill>
              </a:rPr>
              <a:t>  в </a:t>
            </a:r>
            <a:r>
              <a:rPr lang="ru-RU" sz="4000" dirty="0">
                <a:solidFill>
                  <a:srgbClr val="002060"/>
                </a:solidFill>
              </a:rPr>
              <a:t>дружбе, помогать друг </a:t>
            </a:r>
            <a:r>
              <a:rPr lang="ru-RU" sz="4000" dirty="0" smtClean="0">
                <a:solidFill>
                  <a:srgbClr val="002060"/>
                </a:solidFill>
              </a:rPr>
              <a:t>другу?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77072"/>
            <a:ext cx="4657700" cy="26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3960440" cy="260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22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1012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002060"/>
                </a:solidFill>
              </a:rPr>
              <a:t>Четвертый тур </a:t>
            </a:r>
            <a:endParaRPr lang="ru-RU" sz="44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4400" i="1" dirty="0" smtClean="0">
                <a:solidFill>
                  <a:srgbClr val="FF0000"/>
                </a:solidFill>
              </a:rPr>
              <a:t>«</a:t>
            </a:r>
            <a:r>
              <a:rPr lang="ru-RU" sz="4400" i="1" dirty="0">
                <a:solidFill>
                  <a:srgbClr val="FF0000"/>
                </a:solidFill>
              </a:rPr>
              <a:t>Как я буду работать </a:t>
            </a:r>
            <a:endParaRPr lang="ru-RU" sz="4400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4400" i="1" dirty="0" smtClean="0">
                <a:solidFill>
                  <a:srgbClr val="FF0000"/>
                </a:solidFill>
              </a:rPr>
              <a:t>со сказкой?»</a:t>
            </a:r>
            <a:endParaRPr lang="ru-RU" sz="4400" i="1" dirty="0">
              <a:solidFill>
                <a:srgbClr val="FF0000"/>
              </a:solidFill>
            </a:endParaRPr>
          </a:p>
        </p:txBody>
      </p:sp>
      <p:pic>
        <p:nvPicPr>
          <p:cNvPr id="16387" name="Picture 3" descr="C:\Users\светлана\Pictures\68709265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84984"/>
            <a:ext cx="3528392" cy="290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22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3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692696"/>
            <a:ext cx="788436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Цель: </a:t>
            </a:r>
            <a:r>
              <a:rPr lang="ru-RU" sz="2400" dirty="0" smtClean="0">
                <a:solidFill>
                  <a:srgbClr val="002060"/>
                </a:solidFill>
              </a:rPr>
              <a:t>Повышение </a:t>
            </a:r>
            <a:r>
              <a:rPr lang="ru-RU" sz="2400" dirty="0">
                <a:solidFill>
                  <a:srgbClr val="002060"/>
                </a:solidFill>
              </a:rPr>
              <a:t>педагогической компетенции педагогов по вопросу </a:t>
            </a:r>
            <a:r>
              <a:rPr lang="ru-RU" sz="2400" dirty="0" smtClean="0">
                <a:solidFill>
                  <a:srgbClr val="002060"/>
                </a:solidFill>
              </a:rPr>
              <a:t>нравственно-патриотического </a:t>
            </a:r>
            <a:r>
              <a:rPr lang="ru-RU" sz="2400" dirty="0">
                <a:solidFill>
                  <a:srgbClr val="002060"/>
                </a:solidFill>
              </a:rPr>
              <a:t>воспитания </a:t>
            </a:r>
            <a:r>
              <a:rPr lang="ru-RU" sz="2400" dirty="0" smtClean="0">
                <a:solidFill>
                  <a:srgbClr val="002060"/>
                </a:solidFill>
              </a:rPr>
              <a:t>детей </a:t>
            </a:r>
            <a:r>
              <a:rPr lang="ru-RU" sz="2400" dirty="0">
                <a:solidFill>
                  <a:srgbClr val="002060"/>
                </a:solidFill>
              </a:rPr>
              <a:t>второй младшей группы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в </a:t>
            </a:r>
            <a:r>
              <a:rPr lang="ru-RU" sz="2400" dirty="0">
                <a:solidFill>
                  <a:srgbClr val="002060"/>
                </a:solidFill>
              </a:rPr>
              <a:t>условиях реализации ФГОС </a:t>
            </a:r>
            <a:r>
              <a:rPr lang="ru-RU" sz="2400" dirty="0" smtClean="0">
                <a:solidFill>
                  <a:srgbClr val="002060"/>
                </a:solidFill>
              </a:rPr>
              <a:t>ДО</a:t>
            </a:r>
          </a:p>
          <a:p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559247"/>
            <a:ext cx="806489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Задачи: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1. </a:t>
            </a:r>
            <a:r>
              <a:rPr lang="ru-RU" sz="2000" dirty="0" smtClean="0">
                <a:solidFill>
                  <a:srgbClr val="002060"/>
                </a:solidFill>
              </a:rPr>
              <a:t>Повысить интерес педагогов к рассматриваемой проблеме активизации применения устного народного творчества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в работе с детьми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2. Развивать коммуникативные качества педагогов.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3. Формировать творческое мышление.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4. Совершенствовать профессиональное мастерство педагогов.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5. Вовлечь педагогов в коллективную деятельность, развивать умение и желание взаимодействовать друг с другом для решения нестандартных ситуаций.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69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светлана\Pictures\kartinka_ml-vosp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2"/>
          <a:stretch/>
        </p:blipFill>
        <p:spPr bwMode="auto">
          <a:xfrm>
            <a:off x="5220072" y="2492896"/>
            <a:ext cx="3672408" cy="388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692696"/>
            <a:ext cx="698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Назовите </a:t>
            </a:r>
            <a:r>
              <a:rPr lang="ru-RU" sz="4000" dirty="0">
                <a:solidFill>
                  <a:srgbClr val="002060"/>
                </a:solidFill>
              </a:rPr>
              <a:t>методы ознакомления со </a:t>
            </a:r>
            <a:r>
              <a:rPr lang="ru-RU" sz="4000" dirty="0" smtClean="0">
                <a:solidFill>
                  <a:srgbClr val="002060"/>
                </a:solidFill>
              </a:rPr>
              <a:t>сказкой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492896"/>
            <a:ext cx="53285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чтение,  рассказывание, беседа по сказке, рассматривание иллюстраций, просмотр сказок в мультимедийном варианте, либо прослушивание в записи известных мастеров сцены, инсценировка, кукольный (настольный театр) театр,  дидактические игры на материале знакомых </a:t>
            </a:r>
            <a:r>
              <a:rPr lang="ru-RU" sz="2400" dirty="0" smtClean="0">
                <a:solidFill>
                  <a:srgbClr val="002060"/>
                </a:solidFill>
              </a:rPr>
              <a:t>сказок)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2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Назовите программные задачи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в </a:t>
            </a:r>
            <a:r>
              <a:rPr lang="ru-RU" sz="3200" dirty="0">
                <a:solidFill>
                  <a:srgbClr val="002060"/>
                </a:solidFill>
              </a:rPr>
              <a:t>младшей группе </a:t>
            </a:r>
            <a:endParaRPr lang="ru-RU" sz="3200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по </a:t>
            </a:r>
            <a:r>
              <a:rPr lang="ru-RU" sz="3200" dirty="0">
                <a:solidFill>
                  <a:srgbClr val="002060"/>
                </a:solidFill>
              </a:rPr>
              <a:t>воспитанию </a:t>
            </a:r>
            <a:r>
              <a:rPr lang="ru-RU" sz="3200" dirty="0" smtClean="0">
                <a:solidFill>
                  <a:srgbClr val="002060"/>
                </a:solidFill>
              </a:rPr>
              <a:t>патриотизма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204864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Формировать первичные представления о малой родине; напоминать детям название города (поселка), в котором они живут; обсуждать с детьми, где они гуляли в выходные дни ( в парке, сквере, детском городке) и пр. Воспитывать интерес и любовь к малой родине. В дни праздников обращать внимание детей на красочное оформление зала детского сада, воспитывать чувство сопричастности у жизни дошкольного учреждения, страны.</a:t>
            </a:r>
          </a:p>
        </p:txBody>
      </p:sp>
    </p:spTree>
    <p:extLst>
      <p:ext uri="{BB962C8B-B14F-4D97-AF65-F5344CB8AC3E}">
        <p14:creationId xmlns:p14="http://schemas.microsoft.com/office/powerpoint/2010/main" val="375922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891993"/>
            <a:ext cx="87129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Развивать у детей элементарные представления о том, что такое хорошо и что такое плохо; воспитывать социальный и эмоциональный интеллект: обращать внимание детей на личностные (доброжелательный, чуткий)о и деловые (трудолюбивый, аккуратный)качества человека; Формировать опыт правильной оценки хороших и плохих поступков)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Воспитывать уважительное отношение и чувство принадлежности к своей семье. Беседовать с ребенком о членах его семьи (как зовут, чем занимаются, как играют с ребенком и пр.) Учить заботиться о близких людях, вызывать чувство благодарности к родителям и близким за их любовь и заботу.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Воспитывать уважительное отношение к сотрудникам детского сада </a:t>
            </a:r>
            <a:r>
              <a:rPr lang="ru-RU" sz="2000" dirty="0" smtClean="0">
                <a:solidFill>
                  <a:srgbClr val="002060"/>
                </a:solidFill>
              </a:rPr>
              <a:t>и их </a:t>
            </a:r>
            <a:r>
              <a:rPr lang="ru-RU" sz="2000" dirty="0">
                <a:solidFill>
                  <a:srgbClr val="002060"/>
                </a:solidFill>
              </a:rPr>
              <a:t>труду; напоминать их имена и отчества</a:t>
            </a:r>
            <a:r>
              <a:rPr lang="ru-RU" sz="2000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88640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Назовите программные задачи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в </a:t>
            </a:r>
            <a:r>
              <a:rPr lang="ru-RU" sz="3200" dirty="0">
                <a:solidFill>
                  <a:srgbClr val="002060"/>
                </a:solidFill>
              </a:rPr>
              <a:t>младшей группе </a:t>
            </a:r>
            <a:endParaRPr lang="ru-RU" sz="3200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по нравственному воспитанию 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2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05230"/>
            <a:ext cx="88924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Назовите формы сотрудничества воспитателя группы и специалистов детского сада по нравственно-патриотическому воспитанию </a:t>
            </a:r>
            <a:r>
              <a:rPr lang="ru-RU" sz="3200" dirty="0" smtClean="0">
                <a:solidFill>
                  <a:srgbClr val="002060"/>
                </a:solidFill>
              </a:rPr>
              <a:t>детей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с </a:t>
            </a:r>
            <a:r>
              <a:rPr lang="ru-RU" sz="3200" dirty="0">
                <a:solidFill>
                  <a:srgbClr val="002060"/>
                </a:solidFill>
              </a:rPr>
              <a:t>использованием </a:t>
            </a:r>
            <a:r>
              <a:rPr lang="ru-RU" sz="3200" dirty="0" smtClean="0">
                <a:solidFill>
                  <a:srgbClr val="002060"/>
                </a:solidFill>
              </a:rPr>
              <a:t>сказки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872" y="2149019"/>
            <a:ext cx="91450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</a:rPr>
              <a:t>Музыкальный руководитель: </a:t>
            </a:r>
            <a:r>
              <a:rPr lang="ru-RU" sz="2000" dirty="0">
                <a:solidFill>
                  <a:srgbClr val="002060"/>
                </a:solidFill>
              </a:rPr>
              <a:t>постановка сказок, отрывков сказок, все формы театрализации, инсценировка песен,  патриотические досуги и праздники др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b="1" i="1" dirty="0">
                <a:solidFill>
                  <a:srgbClr val="002060"/>
                </a:solidFill>
              </a:rPr>
              <a:t>Инструктор по физической культуре: </a:t>
            </a:r>
            <a:r>
              <a:rPr lang="ru-RU" sz="2000" dirty="0">
                <a:solidFill>
                  <a:srgbClr val="002060"/>
                </a:solidFill>
              </a:rPr>
              <a:t>использование персонажей сказок на занятиях, в играх, народные подвижные игры, досуги и праздники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b="1" i="1" dirty="0">
                <a:solidFill>
                  <a:srgbClr val="002060"/>
                </a:solidFill>
              </a:rPr>
              <a:t>Учитель-логопед: </a:t>
            </a:r>
            <a:r>
              <a:rPr lang="ru-RU" sz="2000" dirty="0">
                <a:solidFill>
                  <a:srgbClr val="002060"/>
                </a:solidFill>
              </a:rPr>
              <a:t>досуги и праздники, сказки на занятиях,  пересказ, постановка сказок, </a:t>
            </a:r>
            <a:r>
              <a:rPr lang="ru-RU" sz="2000" dirty="0" err="1">
                <a:solidFill>
                  <a:srgbClr val="002060"/>
                </a:solidFill>
              </a:rPr>
              <a:t>потешек</a:t>
            </a:r>
            <a:r>
              <a:rPr lang="ru-RU" sz="2000" dirty="0">
                <a:solidFill>
                  <a:srgbClr val="002060"/>
                </a:solidFill>
              </a:rPr>
              <a:t> и др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b="1" i="1" dirty="0">
                <a:solidFill>
                  <a:srgbClr val="002060"/>
                </a:solidFill>
              </a:rPr>
              <a:t>Педагог-психолог: </a:t>
            </a:r>
            <a:r>
              <a:rPr lang="ru-RU" sz="2000" dirty="0">
                <a:solidFill>
                  <a:srgbClr val="002060"/>
                </a:solidFill>
              </a:rPr>
              <a:t>использование сказок в индивидуальных перевоплощениях, героев известных сказок как помощников в решении сложных психологических вопросов, положительные и отрицательные герои сказок.</a:t>
            </a:r>
          </a:p>
        </p:txBody>
      </p:sp>
    </p:spTree>
    <p:extLst>
      <p:ext uri="{BB962C8B-B14F-4D97-AF65-F5344CB8AC3E}">
        <p14:creationId xmlns:p14="http://schemas.microsoft.com/office/powerpoint/2010/main" val="375922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84604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002060"/>
                </a:solidFill>
              </a:rPr>
              <a:t>Пятый тур </a:t>
            </a:r>
            <a:endParaRPr lang="ru-RU" sz="44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4400" i="1" dirty="0" smtClean="0">
                <a:solidFill>
                  <a:srgbClr val="FF0000"/>
                </a:solidFill>
              </a:rPr>
              <a:t>«</a:t>
            </a:r>
            <a:r>
              <a:rPr lang="ru-RU" sz="4400" i="1" dirty="0">
                <a:solidFill>
                  <a:srgbClr val="FF0000"/>
                </a:solidFill>
              </a:rPr>
              <a:t>Фольклор в патриотическом воспитании дошколят» </a:t>
            </a:r>
          </a:p>
        </p:txBody>
      </p:sp>
      <p:pic>
        <p:nvPicPr>
          <p:cNvPr id="20482" name="Picture 2" descr="C:\Users\светлана\Pictures\дети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4" b="3828"/>
          <a:stretch/>
        </p:blipFill>
        <p:spPr bwMode="auto">
          <a:xfrm>
            <a:off x="1763688" y="3429000"/>
            <a:ext cx="5652120" cy="319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22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05552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С</a:t>
            </a:r>
            <a:r>
              <a:rPr lang="ru-RU" sz="3600" dirty="0">
                <a:solidFill>
                  <a:srgbClr val="002060"/>
                </a:solidFill>
              </a:rPr>
              <a:t> какими еще формами устного народного творчества </a:t>
            </a:r>
            <a:r>
              <a:rPr lang="ru-RU" sz="3600" dirty="0" smtClean="0">
                <a:solidFill>
                  <a:srgbClr val="002060"/>
                </a:solidFill>
              </a:rPr>
              <a:t>педагоги знакомят </a:t>
            </a:r>
            <a:r>
              <a:rPr lang="ru-RU" sz="3600" dirty="0">
                <a:solidFill>
                  <a:srgbClr val="002060"/>
                </a:solidFill>
              </a:rPr>
              <a:t>детей в детском саду?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573016"/>
            <a:ext cx="5195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песенки, </a:t>
            </a:r>
            <a:r>
              <a:rPr lang="ru-RU" sz="2800" dirty="0" err="1">
                <a:solidFill>
                  <a:srgbClr val="002060"/>
                </a:solidFill>
              </a:rPr>
              <a:t>потешки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</a:rPr>
              <a:t>заклички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92896"/>
            <a:ext cx="2907855" cy="419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22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704052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Назовите </a:t>
            </a:r>
            <a:r>
              <a:rPr lang="ru-RU" sz="3600" dirty="0" err="1" smtClean="0">
                <a:solidFill>
                  <a:srgbClr val="002060"/>
                </a:solidFill>
              </a:rPr>
              <a:t>потешки</a:t>
            </a:r>
            <a:r>
              <a:rPr lang="ru-RU" sz="3600" dirty="0" smtClean="0">
                <a:solidFill>
                  <a:srgbClr val="002060"/>
                </a:solidFill>
              </a:rPr>
              <a:t>, 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в которых говорится о семье?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492896"/>
            <a:ext cx="54105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«</a:t>
            </a:r>
            <a:r>
              <a:rPr lang="ru-RU" sz="2800" dirty="0">
                <a:solidFill>
                  <a:srgbClr val="002060"/>
                </a:solidFill>
              </a:rPr>
              <a:t>Еду – еду к бабе, деду</a:t>
            </a:r>
            <a:r>
              <a:rPr lang="ru-RU" sz="2800" dirty="0" smtClean="0">
                <a:solidFill>
                  <a:srgbClr val="002060"/>
                </a:solidFill>
              </a:rPr>
              <a:t>...»  </a:t>
            </a:r>
            <a:r>
              <a:rPr lang="ru-RU" sz="2800" dirty="0">
                <a:solidFill>
                  <a:srgbClr val="002060"/>
                </a:solidFill>
              </a:rPr>
              <a:t>«Жили у бабуси</a:t>
            </a:r>
            <a:r>
              <a:rPr lang="ru-RU" sz="2800" dirty="0" smtClean="0">
                <a:solidFill>
                  <a:srgbClr val="002060"/>
                </a:solidFill>
              </a:rPr>
              <a:t>...»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«Пальчик–мальчик</a:t>
            </a:r>
            <a:r>
              <a:rPr lang="ru-RU" sz="2800" dirty="0">
                <a:solidFill>
                  <a:srgbClr val="002060"/>
                </a:solidFill>
              </a:rPr>
              <a:t>»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92895"/>
            <a:ext cx="2903227" cy="413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22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1152" y="719484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П</a:t>
            </a:r>
            <a:r>
              <a:rPr lang="ru-RU" sz="3600" dirty="0" smtClean="0">
                <a:solidFill>
                  <a:srgbClr val="002060"/>
                </a:solidFill>
              </a:rPr>
              <a:t>родолжите </a:t>
            </a:r>
            <a:r>
              <a:rPr lang="ru-RU" sz="3600" dirty="0">
                <a:solidFill>
                  <a:srgbClr val="002060"/>
                </a:solidFill>
              </a:rPr>
              <a:t>текст </a:t>
            </a:r>
            <a:r>
              <a:rPr lang="ru-RU" sz="3600" dirty="0" err="1" smtClean="0">
                <a:solidFill>
                  <a:srgbClr val="002060"/>
                </a:solidFill>
              </a:rPr>
              <a:t>потешки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988840"/>
            <a:ext cx="5431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Кому продавала белка орешки?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3429000"/>
            <a:ext cx="33123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Лисичке-сестричке,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воробью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синичке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Мишке </a:t>
            </a:r>
            <a:r>
              <a:rPr lang="ru-RU" sz="2400" dirty="0">
                <a:solidFill>
                  <a:srgbClr val="002060"/>
                </a:solidFill>
              </a:rPr>
              <a:t>толстопятому,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заиньке </a:t>
            </a:r>
            <a:r>
              <a:rPr lang="ru-RU" sz="2400" dirty="0">
                <a:solidFill>
                  <a:srgbClr val="002060"/>
                </a:solidFill>
              </a:rPr>
              <a:t>усатому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4176464" cy="3144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22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1"/>
            <a:ext cx="5328592" cy="357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692696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Что делала птица-синица, когда </a:t>
            </a:r>
            <a:r>
              <a:rPr lang="ru-RU" sz="3600" dirty="0" smtClean="0">
                <a:solidFill>
                  <a:srgbClr val="002060"/>
                </a:solidFill>
              </a:rPr>
              <a:t>травка–муравка </a:t>
            </a:r>
            <a:r>
              <a:rPr lang="ru-RU" sz="3600" dirty="0">
                <a:solidFill>
                  <a:srgbClr val="002060"/>
                </a:solidFill>
              </a:rPr>
              <a:t>со сна поднялась?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18431" y="2708920"/>
            <a:ext cx="5577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птица-синица за </a:t>
            </a:r>
            <a:r>
              <a:rPr lang="ru-RU" sz="2800" dirty="0" smtClean="0">
                <a:solidFill>
                  <a:srgbClr val="002060"/>
                </a:solidFill>
              </a:rPr>
              <a:t>зерно взялась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5922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692696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</a:rPr>
              <a:t>Что обещают дать дождику, если он пойдет пуще?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3356992"/>
            <a:ext cx="30941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гущи и </a:t>
            </a:r>
            <a:r>
              <a:rPr lang="ru-RU" sz="3600" dirty="0" smtClean="0">
                <a:solidFill>
                  <a:srgbClr val="002060"/>
                </a:solidFill>
              </a:rPr>
              <a:t>ложку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94089"/>
            <a:ext cx="352839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22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44208"/>
            <a:ext cx="3767546" cy="498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9" r="6780"/>
          <a:stretch>
            <a:fillRect/>
          </a:stretch>
        </p:blipFill>
        <p:spPr bwMode="auto">
          <a:xfrm>
            <a:off x="539552" y="954049"/>
            <a:ext cx="3827754" cy="498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22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92696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На чем едет Дуня, щелкая орешки?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" t="3415" r="6523" b="4365"/>
          <a:stretch/>
        </p:blipFill>
        <p:spPr bwMode="auto">
          <a:xfrm>
            <a:off x="4283968" y="476672"/>
            <a:ext cx="4608513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66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96752"/>
            <a:ext cx="842493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Спасибо за внимание!</a:t>
            </a:r>
          </a:p>
          <a:p>
            <a:pPr algn="ctr"/>
            <a:endParaRPr lang="ru-RU" sz="3200" dirty="0">
              <a:solidFill>
                <a:srgbClr val="FF0000"/>
              </a:solidFill>
            </a:endParaRPr>
          </a:p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Успехов </a:t>
            </a:r>
            <a:r>
              <a:rPr lang="ru-RU" sz="4800" dirty="0">
                <a:solidFill>
                  <a:srgbClr val="FF0000"/>
                </a:solidFill>
              </a:rPr>
              <a:t>в вашей нелегкой, но творческой </a:t>
            </a:r>
            <a:r>
              <a:rPr lang="ru-RU" sz="4800" dirty="0" smtClean="0">
                <a:solidFill>
                  <a:srgbClr val="FF0000"/>
                </a:solidFill>
              </a:rPr>
              <a:t>работе!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66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924944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С </a:t>
            </a:r>
            <a:r>
              <a:rPr lang="ru-RU" sz="3200" dirty="0">
                <a:solidFill>
                  <a:srgbClr val="002060"/>
                </a:solidFill>
              </a:rPr>
              <a:t>какими  русскими народными сказками мы знакомим детей во второй младшей группе?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8777" y="620688"/>
            <a:ext cx="371447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>
                <a:solidFill>
                  <a:srgbClr val="002060"/>
                </a:solidFill>
              </a:rPr>
              <a:t>Первый тур </a:t>
            </a:r>
            <a:endParaRPr lang="ru-RU" sz="4400" b="1" i="1" dirty="0" smtClean="0">
              <a:solidFill>
                <a:srgbClr val="002060"/>
              </a:solidFill>
            </a:endParaRPr>
          </a:p>
          <a:p>
            <a:r>
              <a:rPr lang="ru-RU" sz="4400" b="1" i="1" dirty="0" smtClean="0">
                <a:solidFill>
                  <a:srgbClr val="FF0000"/>
                </a:solidFill>
              </a:rPr>
              <a:t>«</a:t>
            </a:r>
            <a:r>
              <a:rPr lang="ru-RU" sz="4400" b="1" i="1" dirty="0">
                <a:solidFill>
                  <a:srgbClr val="FF0000"/>
                </a:solidFill>
              </a:rPr>
              <a:t>Разминка» 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2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7" y="548680"/>
            <a:ext cx="79441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«</a:t>
            </a:r>
            <a:r>
              <a:rPr lang="ru-RU" sz="2400" dirty="0">
                <a:solidFill>
                  <a:srgbClr val="002060"/>
                </a:solidFill>
              </a:rPr>
              <a:t>Колобок», «Волк и козлята», </a:t>
            </a:r>
            <a:r>
              <a:rPr lang="ru-RU" sz="2400" dirty="0" smtClean="0">
                <a:solidFill>
                  <a:srgbClr val="002060"/>
                </a:solidFill>
              </a:rPr>
              <a:t>«</a:t>
            </a:r>
            <a:r>
              <a:rPr lang="ru-RU" sz="2400" dirty="0">
                <a:solidFill>
                  <a:srgbClr val="002060"/>
                </a:solidFill>
              </a:rPr>
              <a:t>Кот, петух и лиса», «Гуси-лебеди», «Снегурочка и лиса», «Лиса и Заяц», «Бычок, черный бочек, белые копытца», </a:t>
            </a:r>
            <a:r>
              <a:rPr lang="ru-RU" sz="2400" dirty="0" smtClean="0">
                <a:solidFill>
                  <a:srgbClr val="002060"/>
                </a:solidFill>
              </a:rPr>
              <a:t>                 «</a:t>
            </a:r>
            <a:r>
              <a:rPr lang="ru-RU" sz="2400" dirty="0">
                <a:solidFill>
                  <a:srgbClr val="002060"/>
                </a:solidFill>
              </a:rPr>
              <a:t>У страха глаза велики», «Теремок</a:t>
            </a:r>
            <a:r>
              <a:rPr lang="ru-RU" sz="2400" dirty="0" smtClean="0">
                <a:solidFill>
                  <a:srgbClr val="002060"/>
                </a:solidFill>
              </a:rPr>
              <a:t>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295232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877" y="4437112"/>
            <a:ext cx="2913048" cy="202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708" y="2204864"/>
            <a:ext cx="2899023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22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3540" y="620688"/>
            <a:ext cx="498085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i="1" dirty="0">
                <a:solidFill>
                  <a:srgbClr val="002060"/>
                </a:solidFill>
              </a:rPr>
              <a:t>Второй </a:t>
            </a:r>
            <a:r>
              <a:rPr lang="ru-RU" sz="4400" b="1" i="1" dirty="0" smtClean="0">
                <a:solidFill>
                  <a:srgbClr val="002060"/>
                </a:solidFill>
              </a:rPr>
              <a:t>тур</a:t>
            </a:r>
          </a:p>
          <a:p>
            <a:pPr algn="ctr"/>
            <a:r>
              <a:rPr lang="ru-RU" sz="4400" b="1" i="1" dirty="0" smtClean="0">
                <a:solidFill>
                  <a:srgbClr val="002060"/>
                </a:solidFill>
              </a:rPr>
              <a:t> </a:t>
            </a:r>
            <a:r>
              <a:rPr lang="ru-RU" sz="4400" b="1" i="1" dirty="0">
                <a:solidFill>
                  <a:srgbClr val="FF0000"/>
                </a:solidFill>
              </a:rPr>
              <a:t>«Блиц –вопросы»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969" y="2204864"/>
            <a:ext cx="3251994" cy="413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22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Сказка </a:t>
            </a:r>
            <a:r>
              <a:rPr lang="ru-RU" sz="4000" dirty="0" smtClean="0">
                <a:solidFill>
                  <a:srgbClr val="002060"/>
                </a:solidFill>
              </a:rPr>
              <a:t>«</a:t>
            </a:r>
            <a:r>
              <a:rPr lang="ru-RU" sz="4000" dirty="0">
                <a:solidFill>
                  <a:srgbClr val="002060"/>
                </a:solidFill>
              </a:rPr>
              <a:t>о</a:t>
            </a:r>
            <a:r>
              <a:rPr lang="ru-RU" sz="4000" dirty="0" smtClean="0">
                <a:solidFill>
                  <a:srgbClr val="002060"/>
                </a:solidFill>
              </a:rPr>
              <a:t> </a:t>
            </a:r>
            <a:r>
              <a:rPr lang="ru-RU" sz="4000" dirty="0">
                <a:solidFill>
                  <a:srgbClr val="002060"/>
                </a:solidFill>
              </a:rPr>
              <a:t>многодетной маме</a:t>
            </a:r>
            <a:r>
              <a:rPr lang="ru-RU" sz="4000" dirty="0" smtClean="0">
                <a:solidFill>
                  <a:srgbClr val="002060"/>
                </a:solidFill>
              </a:rPr>
              <a:t>»? 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6912768" cy="369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22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3570" y="692696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</a:rPr>
              <a:t>Сказка об общежитии для зверей?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95230"/>
            <a:ext cx="616474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22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5" y="692696"/>
            <a:ext cx="84969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Сказка о хлебобулочном изделии?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347" y="1988840"/>
            <a:ext cx="6433320" cy="423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22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259</TotalTime>
  <Words>741</Words>
  <Application>Microsoft Office PowerPoint</Application>
  <PresentationFormat>Экран (4:3)</PresentationFormat>
  <Paragraphs>79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Georgia</vt:lpstr>
      <vt:lpstr>Trebuchet MS</vt:lpstr>
      <vt:lpstr>Воздушный поток</vt:lpstr>
      <vt:lpstr>Деловая игра для педагогов  «В гостях у сказки»   Воспитатель МДОУ №28 «Петушок»  Чистова Светлана Николаевна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user</cp:lastModifiedBy>
  <cp:revision>28</cp:revision>
  <dcterms:created xsi:type="dcterms:W3CDTF">2020-04-14T09:52:54Z</dcterms:created>
  <dcterms:modified xsi:type="dcterms:W3CDTF">2020-04-25T19:39:08Z</dcterms:modified>
</cp:coreProperties>
</file>